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FC2A8-8ACB-432E-83EA-FCC28AAE71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D9F98-7093-4170-88AC-CA4E1825E4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Режим школьника.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000" smtClean="0"/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Следуйте ритмам жизни,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Соблюдайте режим дня,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тогда вы будете счастливыми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полными здоровья.</a:t>
            </a: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620713"/>
            <a:ext cx="2857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</a:t>
            </a:r>
            <a:r>
              <a:rPr lang="ru-RU" smtClean="0">
                <a:solidFill>
                  <a:srgbClr val="6699FF"/>
                </a:solidFill>
              </a:rPr>
              <a:t> </a:t>
            </a: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биологических</a:t>
            </a:r>
            <a:r>
              <a:rPr lang="ru-RU" smtClean="0">
                <a:solidFill>
                  <a:srgbClr val="6699FF"/>
                </a:solidFill>
              </a:rPr>
              <a:t> </a:t>
            </a: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ритмов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1188" y="1700213"/>
            <a:ext cx="6572250" cy="2952750"/>
            <a:chOff x="373" y="1064"/>
            <a:chExt cx="5014" cy="2988"/>
          </a:xfrm>
        </p:grpSpPr>
        <p:sp>
          <p:nvSpPr>
            <p:cNvPr id="160789" name="Rectangle 21"/>
            <p:cNvSpPr>
              <a:spLocks noChangeArrowheads="1"/>
            </p:cNvSpPr>
            <p:nvPr/>
          </p:nvSpPr>
          <p:spPr bwMode="auto">
            <a:xfrm>
              <a:off x="2086" y="1064"/>
              <a:ext cx="1589" cy="60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4B4B4"/>
              </a:outerShdw>
            </a:effectLst>
          </p:spPr>
          <p:txBody>
            <a:bodyPr lIns="91431" tIns="45715" rIns="91431" bIns="45715" anchor="ctr"/>
            <a:lstStyle/>
            <a:p>
              <a:pPr algn="ctr" eaLnBrk="0" hangingPunct="0">
                <a:defRPr/>
              </a:pPr>
              <a:r>
                <a:rPr lang="ru-RU">
                  <a:latin typeface="Arial" charset="0"/>
                </a:rPr>
                <a:t>Биологические ритмы</a:t>
              </a:r>
              <a:endParaRPr lang="de-DE">
                <a:latin typeface="Arial" charset="0"/>
              </a:endParaRP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355" y="1822"/>
              <a:ext cx="3042" cy="1652"/>
              <a:chOff x="1355" y="1574"/>
              <a:chExt cx="3042" cy="1652"/>
            </a:xfrm>
          </p:grpSpPr>
          <p:sp>
            <p:nvSpPr>
              <p:cNvPr id="7182" name="AutoShape 23"/>
              <p:cNvSpPr>
                <a:spLocks noChangeArrowheads="1"/>
              </p:cNvSpPr>
              <p:nvPr/>
            </p:nvSpPr>
            <p:spPr bwMode="auto">
              <a:xfrm rot="5398070">
                <a:off x="2128" y="2174"/>
                <a:ext cx="1505" cy="478"/>
              </a:xfrm>
              <a:prstGeom prst="rightArrow">
                <a:avLst>
                  <a:gd name="adj1" fmla="val 47991"/>
                  <a:gd name="adj2" fmla="val 91380"/>
                </a:avLst>
              </a:prstGeom>
              <a:solidFill>
                <a:srgbClr val="B2B2B2">
                  <a:alpha val="0"/>
                </a:srgbClr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7183" name="AutoShape 24"/>
              <p:cNvSpPr>
                <a:spLocks noChangeArrowheads="1"/>
              </p:cNvSpPr>
              <p:nvPr/>
            </p:nvSpPr>
            <p:spPr bwMode="auto">
              <a:xfrm rot="3764117">
                <a:off x="3332" y="2161"/>
                <a:ext cx="1652" cy="478"/>
              </a:xfrm>
              <a:prstGeom prst="rightArrow">
                <a:avLst>
                  <a:gd name="adj1" fmla="val 47991"/>
                  <a:gd name="adj2" fmla="val 100306"/>
                </a:avLst>
              </a:prstGeom>
              <a:solidFill>
                <a:srgbClr val="B2B2B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  <p:sp>
            <p:nvSpPr>
              <p:cNvPr id="7184" name="AutoShape 25"/>
              <p:cNvSpPr>
                <a:spLocks noChangeArrowheads="1"/>
              </p:cNvSpPr>
              <p:nvPr/>
            </p:nvSpPr>
            <p:spPr bwMode="auto">
              <a:xfrm rot="7088064">
                <a:off x="777" y="2160"/>
                <a:ext cx="1633" cy="478"/>
              </a:xfrm>
              <a:prstGeom prst="rightArrow">
                <a:avLst>
                  <a:gd name="adj1" fmla="val 47991"/>
                  <a:gd name="adj2" fmla="val 99152"/>
                </a:avLst>
              </a:prstGeom>
              <a:solidFill>
                <a:srgbClr val="B2B2B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ru-RU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73" y="3484"/>
              <a:ext cx="5014" cy="568"/>
              <a:chOff x="373" y="3276"/>
              <a:chExt cx="5014" cy="568"/>
            </a:xfrm>
          </p:grpSpPr>
          <p:sp>
            <p:nvSpPr>
              <p:cNvPr id="160795" name="Rectangle 27"/>
              <p:cNvSpPr>
                <a:spLocks noChangeArrowheads="1"/>
              </p:cNvSpPr>
              <p:nvPr/>
            </p:nvSpPr>
            <p:spPr bwMode="auto">
              <a:xfrm>
                <a:off x="373" y="3275"/>
                <a:ext cx="1422" cy="56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B4B4B4"/>
                </a:outerShdw>
              </a:effectLst>
            </p:spPr>
            <p:txBody>
              <a:bodyPr lIns="91431" tIns="45715" rIns="91431" bIns="45715" anchor="ctr"/>
              <a:lstStyle/>
              <a:p>
                <a:pPr algn="ctr" eaLnBrk="0" hangingPunct="0">
                  <a:defRPr/>
                </a:pPr>
                <a:r>
                  <a:rPr lang="ru-RU" sz="1600">
                    <a:latin typeface="Arial" charset="0"/>
                  </a:rPr>
                  <a:t>Физиологические</a:t>
                </a:r>
              </a:p>
              <a:p>
                <a:pPr algn="ctr" eaLnBrk="0" hangingPunct="0">
                  <a:defRPr/>
                </a:pPr>
                <a:r>
                  <a:rPr lang="ru-RU" sz="1400">
                    <a:latin typeface="Arial" charset="0"/>
                  </a:rPr>
                  <a:t>(</a:t>
                </a:r>
                <a:r>
                  <a:rPr lang="ru-RU" sz="1400">
                    <a:latin typeface="Verdana" pitchFamily="34" charset="0"/>
                  </a:rPr>
                  <a:t>эндогенные</a:t>
                </a:r>
                <a:r>
                  <a:rPr lang="ru-RU" sz="1400">
                    <a:latin typeface="Arial" charset="0"/>
                  </a:rPr>
                  <a:t>)</a:t>
                </a:r>
                <a:endParaRPr lang="de-DE" sz="1400">
                  <a:latin typeface="Arial" charset="0"/>
                </a:endParaRPr>
              </a:p>
            </p:txBody>
          </p:sp>
          <p:sp>
            <p:nvSpPr>
              <p:cNvPr id="160796" name="Rectangle 28"/>
              <p:cNvSpPr>
                <a:spLocks noChangeArrowheads="1"/>
              </p:cNvSpPr>
              <p:nvPr/>
            </p:nvSpPr>
            <p:spPr bwMode="auto">
              <a:xfrm>
                <a:off x="2169" y="3275"/>
                <a:ext cx="1422" cy="569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B4B4B4"/>
                </a:outerShdw>
              </a:effectLst>
            </p:spPr>
            <p:txBody>
              <a:bodyPr lIns="91431" tIns="45715" rIns="91431" bIns="45715" anchor="ctr"/>
              <a:lstStyle/>
              <a:p>
                <a:pPr algn="ctr" eaLnBrk="0" hangingPunct="0">
                  <a:defRPr/>
                </a:pPr>
                <a:endParaRPr lang="de-DE" sz="2400">
                  <a:latin typeface="Arial" charset="0"/>
                </a:endParaRPr>
              </a:p>
            </p:txBody>
          </p:sp>
          <p:sp>
            <p:nvSpPr>
              <p:cNvPr id="160797" name="Rectangle 29"/>
              <p:cNvSpPr>
                <a:spLocks noChangeArrowheads="1"/>
              </p:cNvSpPr>
              <p:nvPr/>
            </p:nvSpPr>
            <p:spPr bwMode="auto">
              <a:xfrm>
                <a:off x="3965" y="3275"/>
                <a:ext cx="1422" cy="569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B4B4B4"/>
                </a:outerShdw>
              </a:effectLst>
            </p:spPr>
            <p:txBody>
              <a:bodyPr lIns="91431" tIns="45715" rIns="91431" bIns="45715" anchor="ctr"/>
              <a:lstStyle/>
              <a:p>
                <a:pPr algn="ctr" eaLnBrk="0" hangingPunct="0">
                  <a:defRPr/>
                </a:pPr>
                <a:r>
                  <a:rPr lang="ru-RU" sz="1600">
                    <a:latin typeface="Arial" charset="0"/>
                  </a:rPr>
                  <a:t>Экологические</a:t>
                </a:r>
              </a:p>
              <a:p>
                <a:pPr algn="ctr" eaLnBrk="0" hangingPunct="0">
                  <a:defRPr/>
                </a:pPr>
                <a:r>
                  <a:rPr lang="ru-RU" sz="1400">
                    <a:latin typeface="Arial" charset="0"/>
                  </a:rPr>
                  <a:t>(</a:t>
                </a:r>
                <a:r>
                  <a:rPr lang="ru-RU" sz="1400">
                    <a:latin typeface="Verdana" pitchFamily="34" charset="0"/>
                  </a:rPr>
                  <a:t>экзогенные</a:t>
                </a:r>
                <a:r>
                  <a:rPr lang="ru-RU" sz="1400">
                    <a:latin typeface="Arial" charset="0"/>
                  </a:rPr>
                  <a:t>)</a:t>
                </a:r>
                <a:endParaRPr lang="de-DE" sz="1400">
                  <a:latin typeface="Arial" charset="0"/>
                </a:endParaRPr>
              </a:p>
            </p:txBody>
          </p:sp>
        </p:grpSp>
      </p:grp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1835150" y="5373688"/>
            <a:ext cx="2160588" cy="7921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ru-RU" sz="1400"/>
              <a:t>Биение сердца</a:t>
            </a:r>
          </a:p>
          <a:p>
            <a:pPr>
              <a:buFontTx/>
              <a:buChar char="•"/>
            </a:pPr>
            <a:r>
              <a:rPr lang="ru-RU" sz="1400"/>
              <a:t>Дыхание</a:t>
            </a:r>
          </a:p>
          <a:p>
            <a:pPr>
              <a:buFontTx/>
              <a:buChar char="•"/>
            </a:pPr>
            <a:r>
              <a:rPr lang="ru-RU" sz="1400"/>
              <a:t>Секреция гормонов</a:t>
            </a:r>
          </a:p>
          <a:p>
            <a:pPr>
              <a:buFontTx/>
              <a:buChar char="•"/>
            </a:pPr>
            <a:endParaRPr lang="ru-RU" sz="1400"/>
          </a:p>
          <a:p>
            <a:pPr algn="ctr">
              <a:buFontTx/>
              <a:buChar char="•"/>
            </a:pPr>
            <a:endParaRPr lang="ru-RU" sz="1400"/>
          </a:p>
          <a:p>
            <a:pPr algn="ctr">
              <a:buFontTx/>
              <a:buChar char="•"/>
            </a:pPr>
            <a:endParaRPr lang="ru-RU"/>
          </a:p>
        </p:txBody>
      </p:sp>
      <p:cxnSp>
        <p:nvCxnSpPr>
          <p:cNvPr id="160812" name="AutoShape 44"/>
          <p:cNvCxnSpPr>
            <a:cxnSpLocks noChangeShapeType="1"/>
            <a:stCxn id="160795" idx="2"/>
            <a:endCxn id="160811" idx="1"/>
          </p:cNvCxnSpPr>
          <p:nvPr/>
        </p:nvCxnSpPr>
        <p:spPr bwMode="auto">
          <a:xfrm rot="16200000" flipH="1">
            <a:off x="1130300" y="5081588"/>
            <a:ext cx="1101725" cy="27622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6588125" y="5373688"/>
            <a:ext cx="2160588" cy="7921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buFontTx/>
              <a:buChar char="•"/>
            </a:pPr>
            <a:r>
              <a:rPr lang="ru-RU" sz="1400"/>
              <a:t>Годичный</a:t>
            </a:r>
            <a:r>
              <a:rPr lang="en-US" sz="1400"/>
              <a:t> </a:t>
            </a:r>
            <a:r>
              <a:rPr lang="ru-RU" sz="1400"/>
              <a:t>ритм</a:t>
            </a:r>
          </a:p>
          <a:p>
            <a:pPr>
              <a:buFontTx/>
              <a:buChar char="•"/>
            </a:pPr>
            <a:r>
              <a:rPr lang="ru-RU" sz="1400"/>
              <a:t>Лунно-месячный ритм</a:t>
            </a:r>
          </a:p>
          <a:p>
            <a:pPr>
              <a:buFontTx/>
              <a:buChar char="•"/>
            </a:pPr>
            <a:r>
              <a:rPr lang="ru-RU" sz="1400"/>
              <a:t>Суточный ритм</a:t>
            </a:r>
          </a:p>
          <a:p>
            <a:endParaRPr lang="ru-RU" sz="1400"/>
          </a:p>
        </p:txBody>
      </p:sp>
      <p:cxnSp>
        <p:nvCxnSpPr>
          <p:cNvPr id="160817" name="AutoShape 49"/>
          <p:cNvCxnSpPr>
            <a:cxnSpLocks noChangeShapeType="1"/>
            <a:stCxn id="160797" idx="2"/>
            <a:endCxn id="160813" idx="1"/>
          </p:cNvCxnSpPr>
          <p:nvPr/>
        </p:nvCxnSpPr>
        <p:spPr bwMode="auto">
          <a:xfrm rot="16200000" flipH="1">
            <a:off x="5861050" y="5059363"/>
            <a:ext cx="1101725" cy="320675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811" grpId="0" animBg="1"/>
      <p:bldP spid="1608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Десинхронизация биоритмов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85693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Verdana" pitchFamily="34" charset="0"/>
              </a:rPr>
              <a:t>Признаки десинхронизации биоритмов: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200">
                <a:latin typeface="Verdana" pitchFamily="34" charset="0"/>
              </a:rPr>
              <a:t> Бессонница / Сонливость</a:t>
            </a:r>
          </a:p>
          <a:p>
            <a:pPr lvl="2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200">
                <a:latin typeface="Verdana" pitchFamily="34" charset="0"/>
              </a:rPr>
              <a:t> Повышенная утомляемость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200">
                <a:latin typeface="Verdana" pitchFamily="34" charset="0"/>
              </a:rPr>
              <a:t> Потеря аппетита</a:t>
            </a:r>
          </a:p>
          <a:p>
            <a:pPr lvl="2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200">
                <a:latin typeface="Verdana" pitchFamily="34" charset="0"/>
              </a:rPr>
              <a:t> Частые головные боли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200">
                <a:latin typeface="Verdana" pitchFamily="34" charset="0"/>
              </a:rPr>
              <a:t> Рассеянность </a:t>
            </a:r>
          </a:p>
          <a:p>
            <a:pPr lvl="2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2200">
                <a:latin typeface="Verdana" pitchFamily="34" charset="0"/>
              </a:rPr>
              <a:t> Резкие перепады настроения 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6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6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6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6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Десинхронизация</a:t>
            </a:r>
            <a:r>
              <a:rPr lang="ru-RU" smtClean="0">
                <a:solidFill>
                  <a:srgbClr val="6699FF"/>
                </a:solidFill>
              </a:rPr>
              <a:t> </a:t>
            </a: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биоритмов</a:t>
            </a:r>
          </a:p>
        </p:txBody>
      </p:sp>
      <p:sp>
        <p:nvSpPr>
          <p:cNvPr id="162906" name="Rectangle 90"/>
          <p:cNvSpPr>
            <a:spLocks noGrp="1" noChangeArrowheads="1"/>
          </p:cNvSpPr>
          <p:nvPr>
            <p:ph sz="half" idx="1"/>
          </p:nvPr>
        </p:nvSpPr>
        <p:spPr>
          <a:xfrm>
            <a:off x="503238" y="1719263"/>
            <a:ext cx="8183562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Факторы, приводящие к рассогласованию биоритмов: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200" smtClean="0"/>
              <a:t>увеличение времени бодрствования за счет искусственного удлинения светового дня;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200" smtClean="0"/>
              <a:t>увеличение времени напряженного бодрствования - в результате возрастания умственной нагрузки;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200" smtClean="0"/>
              <a:t>возрастание  стрессовых нагрузок вследствие интенсивного учебного и производственного труда;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200" smtClean="0"/>
              <a:t>наличие вредных привычек: наркомания,  алкоголизм, курение;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200" smtClean="0"/>
              <a:t>длительный просмотр телевизионных передач; работа за компьютером.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2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62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5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2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2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50"/>
                            </p:stCondLst>
                            <p:childTnLst>
                              <p:par>
                                <p:cTn id="3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2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50"/>
                            </p:stCondLst>
                            <p:childTnLst>
                              <p:par>
                                <p:cTn id="4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2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2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2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2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Reference Sans Serif" pitchFamily="34" charset="0"/>
              </a:rPr>
              <a:t>Режим дня школьника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9750" y="1773238"/>
            <a:ext cx="7920038" cy="4248150"/>
            <a:chOff x="158" y="809"/>
            <a:chExt cx="5444" cy="3258"/>
          </a:xfrm>
        </p:grpSpPr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242" y="3489"/>
              <a:ext cx="5277" cy="578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 anchorCtr="1"/>
            <a:lstStyle/>
            <a:p>
              <a:pPr marL="571500" lvl="1" algn="ctr" defTabSz="762000">
                <a:spcBef>
                  <a:spcPct val="50000"/>
                </a:spcBef>
                <a:defRPr/>
              </a:pPr>
              <a:r>
                <a:rPr lang="ru-RU" sz="3600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СОН</a:t>
              </a:r>
            </a:p>
          </p:txBody>
        </p:sp>
        <p:sp>
          <p:nvSpPr>
            <p:cNvPr id="98314" name="AutoShape 10"/>
            <p:cNvSpPr>
              <a:spLocks noChangeArrowheads="1"/>
            </p:cNvSpPr>
            <p:nvPr/>
          </p:nvSpPr>
          <p:spPr bwMode="auto">
            <a:xfrm>
              <a:off x="242" y="809"/>
              <a:ext cx="5277" cy="860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Ctr="1"/>
            <a:lstStyle/>
            <a:p>
              <a:pPr algn="ctr" defTabSz="762000"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Режим дня школьника</a:t>
              </a:r>
              <a:endParaRPr lang="de-AT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58" y="1703"/>
              <a:ext cx="1302" cy="1753"/>
              <a:chOff x="0" y="1282"/>
              <a:chExt cx="1302" cy="1753"/>
            </a:xfrm>
          </p:grpSpPr>
          <p:sp>
            <p:nvSpPr>
              <p:cNvPr id="10256" name="Rectangle 12"/>
              <p:cNvSpPr>
                <a:spLocks noChangeArrowheads="1"/>
              </p:cNvSpPr>
              <p:nvPr/>
            </p:nvSpPr>
            <p:spPr bwMode="auto">
              <a:xfrm>
                <a:off x="242" y="1282"/>
                <a:ext cx="818" cy="1753"/>
              </a:xfrm>
              <a:prstGeom prst="rect">
                <a:avLst/>
              </a:prstGeom>
              <a:solidFill>
                <a:srgbClr val="DDDDDD"/>
              </a:solidFill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 anchorCtr="1"/>
              <a:lstStyle/>
              <a:p>
                <a:endParaRPr lang="ru-RU"/>
              </a:p>
            </p:txBody>
          </p:sp>
          <p:sp>
            <p:nvSpPr>
              <p:cNvPr id="98317" name="Rectangle 13"/>
              <p:cNvSpPr>
                <a:spLocks noChangeArrowheads="1"/>
              </p:cNvSpPr>
              <p:nvPr/>
            </p:nvSpPr>
            <p:spPr bwMode="auto">
              <a:xfrm>
                <a:off x="0" y="1868"/>
                <a:ext cx="1302" cy="578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0000" tIns="46800" rIns="90000" bIns="46800" anchorCtr="1"/>
              <a:lstStyle/>
              <a:p>
                <a:pPr defTabSz="762000">
                  <a:defRPr/>
                </a:pPr>
                <a:r>
                  <a: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Приём </a:t>
                </a:r>
              </a:p>
              <a:p>
                <a:pPr defTabSz="762000">
                  <a:defRPr/>
                </a:pPr>
                <a:r>
                  <a: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 пищи</a:t>
                </a:r>
                <a:endParaRPr lang="de-AT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546" y="1703"/>
              <a:ext cx="1302" cy="1753"/>
              <a:chOff x="1044" y="1282"/>
              <a:chExt cx="1302" cy="1753"/>
            </a:xfrm>
          </p:grpSpPr>
          <p:sp>
            <p:nvSpPr>
              <p:cNvPr id="10254" name="Rectangle 15"/>
              <p:cNvSpPr>
                <a:spLocks noChangeArrowheads="1"/>
              </p:cNvSpPr>
              <p:nvPr/>
            </p:nvSpPr>
            <p:spPr bwMode="auto">
              <a:xfrm>
                <a:off x="1286" y="1282"/>
                <a:ext cx="818" cy="1753"/>
              </a:xfrm>
              <a:prstGeom prst="rect">
                <a:avLst/>
              </a:prstGeom>
              <a:solidFill>
                <a:srgbClr val="DDDDDD"/>
              </a:solidFill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 anchorCtr="1"/>
              <a:lstStyle/>
              <a:p>
                <a:endParaRPr lang="ru-RU"/>
              </a:p>
            </p:txBody>
          </p:sp>
          <p:sp>
            <p:nvSpPr>
              <p:cNvPr id="98320" name="Rectangle 16"/>
              <p:cNvSpPr>
                <a:spLocks noChangeArrowheads="1"/>
              </p:cNvSpPr>
              <p:nvPr/>
            </p:nvSpPr>
            <p:spPr bwMode="auto">
              <a:xfrm>
                <a:off x="1044" y="1868"/>
                <a:ext cx="1302" cy="578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0000" tIns="46800" rIns="90000" bIns="46800" anchor="ctr" anchorCtr="1"/>
              <a:lstStyle/>
              <a:p>
                <a:pPr algn="ctr" defTabSz="762000">
                  <a:defRPr/>
                </a:pPr>
                <a:r>
                  <a:rPr lang="ru-RU" sz="19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Отдых</a:t>
                </a:r>
                <a:endParaRPr lang="de-AT" sz="19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4300" y="1703"/>
              <a:ext cx="1302" cy="1753"/>
              <a:chOff x="2229" y="1282"/>
              <a:chExt cx="1302" cy="1753"/>
            </a:xfrm>
          </p:grpSpPr>
          <p:sp>
            <p:nvSpPr>
              <p:cNvPr id="10252" name="Rectangle 18"/>
              <p:cNvSpPr>
                <a:spLocks noChangeArrowheads="1"/>
              </p:cNvSpPr>
              <p:nvPr/>
            </p:nvSpPr>
            <p:spPr bwMode="auto">
              <a:xfrm>
                <a:off x="2471" y="1282"/>
                <a:ext cx="818" cy="1753"/>
              </a:xfrm>
              <a:prstGeom prst="rect">
                <a:avLst/>
              </a:prstGeom>
              <a:solidFill>
                <a:srgbClr val="DDDDDD"/>
              </a:solidFill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 anchorCtr="1"/>
              <a:lstStyle/>
              <a:p>
                <a:endParaRPr lang="ru-RU"/>
              </a:p>
            </p:txBody>
          </p:sp>
          <p:sp>
            <p:nvSpPr>
              <p:cNvPr id="98323" name="Rectangle 19"/>
              <p:cNvSpPr>
                <a:spLocks noChangeArrowheads="1"/>
              </p:cNvSpPr>
              <p:nvPr/>
            </p:nvSpPr>
            <p:spPr bwMode="auto">
              <a:xfrm>
                <a:off x="2229" y="1868"/>
                <a:ext cx="1302" cy="578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0000" tIns="46800" rIns="90000" bIns="46800" anchor="ctr" anchorCtr="1"/>
              <a:lstStyle/>
              <a:p>
                <a:pPr algn="ctr" defTabSz="762000">
                  <a:defRPr/>
                </a:pPr>
                <a:r>
                  <a:rPr lang="ru-RU" sz="19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Личная гигиена</a:t>
                </a:r>
                <a:endParaRPr lang="de-AT" sz="19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911" y="1703"/>
              <a:ext cx="1302" cy="1753"/>
              <a:chOff x="2229" y="1282"/>
              <a:chExt cx="1302" cy="1753"/>
            </a:xfrm>
          </p:grpSpPr>
          <p:sp>
            <p:nvSpPr>
              <p:cNvPr id="10250" name="Rectangle 21"/>
              <p:cNvSpPr>
                <a:spLocks noChangeArrowheads="1"/>
              </p:cNvSpPr>
              <p:nvPr/>
            </p:nvSpPr>
            <p:spPr bwMode="auto">
              <a:xfrm>
                <a:off x="2471" y="1282"/>
                <a:ext cx="818" cy="1753"/>
              </a:xfrm>
              <a:prstGeom prst="rect">
                <a:avLst/>
              </a:prstGeom>
              <a:solidFill>
                <a:srgbClr val="DDDDDD"/>
              </a:solidFill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 anchorCtr="1"/>
              <a:lstStyle/>
              <a:p>
                <a:endParaRPr lang="ru-RU"/>
              </a:p>
            </p:txBody>
          </p:sp>
          <p:sp>
            <p:nvSpPr>
              <p:cNvPr id="98326" name="Rectangle 22"/>
              <p:cNvSpPr>
                <a:spLocks noChangeArrowheads="1"/>
              </p:cNvSpPr>
              <p:nvPr/>
            </p:nvSpPr>
            <p:spPr bwMode="auto">
              <a:xfrm>
                <a:off x="2229" y="1868"/>
                <a:ext cx="1302" cy="578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0000" tIns="46800" rIns="90000" bIns="46800" anchor="ctr" anchorCtr="1"/>
              <a:lstStyle/>
              <a:p>
                <a:pPr algn="ctr" defTabSz="762000">
                  <a:defRPr/>
                </a:pPr>
                <a:r>
                  <a:rPr lang="ru-RU" sz="19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Учебная</a:t>
                </a:r>
              </a:p>
              <a:p>
                <a:pPr algn="ctr" defTabSz="762000">
                  <a:defRPr/>
                </a:pPr>
                <a:r>
                  <a:rPr lang="ru-RU" sz="19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деятельность</a:t>
                </a:r>
                <a:endParaRPr lang="de-AT" sz="19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Хронотипы человека. </a:t>
            </a:r>
            <a:r>
              <a:rPr lang="en-US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Сова</a:t>
            </a:r>
          </a:p>
        </p:txBody>
      </p:sp>
      <p:pic>
        <p:nvPicPr>
          <p:cNvPr id="1536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20938"/>
            <a:ext cx="40322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4427538" y="1700213"/>
            <a:ext cx="47164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latin typeface="Verdana" pitchFamily="34" charset="0"/>
              </a:rPr>
              <a:t>Основные отличительные особенности хронотипа: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4572000" y="2513013"/>
            <a:ext cx="44640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>
                <a:latin typeface="Verdana" pitchFamily="34" charset="0"/>
              </a:rPr>
              <a:t> </a:t>
            </a:r>
            <a:r>
              <a:rPr lang="ru-RU">
                <a:latin typeface="Verdana" pitchFamily="34" charset="0"/>
              </a:rPr>
              <a:t>Представители хронотипа поздно ложатся спать и поздно просыпаются.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>
                <a:latin typeface="Verdana" pitchFamily="34" charset="0"/>
              </a:rPr>
              <a:t>Творческие способности наиболее активны в вечернее и ночное время.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>
                <a:latin typeface="Verdana" pitchFamily="34" charset="0"/>
              </a:rPr>
              <a:t> Совы хорошо переносят работу в ночную смену, но совершенно не приспособлены к ранним подъёмам.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>
                <a:solidFill>
                  <a:srgbClr val="6699FF"/>
                </a:solidFill>
              </a:rPr>
              <a:t>Хронотипы человека. Жаворонок</a:t>
            </a: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420938"/>
            <a:ext cx="302418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755650" y="1916113"/>
            <a:ext cx="460851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latin typeface="Verdana" pitchFamily="34" charset="0"/>
              </a:rPr>
              <a:t>Основные отличительные особенности хронотипа: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>
                <a:latin typeface="Verdana" pitchFamily="34" charset="0"/>
              </a:rPr>
              <a:t>Живет по принципу «Кто рано встаёт…» 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>
                <a:latin typeface="Verdana" pitchFamily="34" charset="0"/>
              </a:rPr>
              <a:t>Творческие способности наиболее активны в утренние часы.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000">
                <a:latin typeface="Verdana" pitchFamily="34" charset="0"/>
              </a:rPr>
              <a:t> Во второй половине дня стремительно нарастает утомление.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5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5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5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Хронотипы человека.</a:t>
            </a:r>
            <a:b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Голубь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08275"/>
            <a:ext cx="33051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140200" y="2560638"/>
            <a:ext cx="446405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/>
              <a:t>Творческие способности голубей наиболее активны в течение для и ранним вечером.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/>
              <a:t>Голуби испытывают проблемы с пробуждением, а утомление у них развивается в зависимости от дневной нагрузки.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/>
              <a:t>Голуби являются наиболее распространённым хронотипом на Земле. Их количество составляет 51% от жителей планеты.  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211638" y="1412875"/>
            <a:ext cx="45370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>
                <a:latin typeface="Verdana" pitchFamily="34" charset="0"/>
              </a:rPr>
              <a:t>Основные отличительные особенности хронотипа:</a:t>
            </a:r>
          </a:p>
          <a:p>
            <a:pPr>
              <a:spcBef>
                <a:spcPct val="50000"/>
              </a:spcBef>
            </a:pPr>
            <a:endParaRPr lang="ru-RU" sz="2400" b="1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2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2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2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6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Сравнение соотношений хронотипов человека.</a:t>
            </a:r>
          </a:p>
        </p:txBody>
      </p:sp>
      <p:graphicFrame>
        <p:nvGraphicFramePr>
          <p:cNvPr id="21300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457200" y="2438400"/>
          <a:ext cx="4038600" cy="1854200"/>
        </p:xfrm>
        <a:graphic>
          <a:graphicData uri="http://schemas.openxmlformats.org/presentationml/2006/ole">
            <p:oleObj spid="_x0000_s1027" name="Диаграмма" r:id="rId3" imgW="5810250" imgH="2667000" progId="MSGraph.Chart.8">
              <p:embed followColorScheme="full"/>
            </p:oleObj>
          </a:graphicData>
        </a:graphic>
      </p:graphicFrame>
      <p:graphicFrame>
        <p:nvGraphicFramePr>
          <p:cNvPr id="21299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366963"/>
          <a:ext cx="4038600" cy="1854200"/>
        </p:xfrm>
        <a:graphic>
          <a:graphicData uri="http://schemas.openxmlformats.org/presentationml/2006/ole">
            <p:oleObj spid="_x0000_s1026" name="Диаграмма" r:id="rId4" imgW="5810250" imgH="2667000" progId="MSGraph.Chart.8">
              <p:embed followColorScheme="full"/>
            </p:oleObj>
          </a:graphicData>
        </a:graphic>
      </p:graphicFrame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859338" y="4508500"/>
            <a:ext cx="3529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Процентное соотношение хронотипов в ГОУ СОШ №1937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395288" y="4508500"/>
            <a:ext cx="381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Процентное соотношение хронотипов, выведенное физиологами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3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3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3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/>
      <p:bldOleChart spid="213000" grpId="0"/>
      <p:bldOleChart spid="212999" grpId="0"/>
      <p:bldP spid="21300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296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Изящная</vt:lpstr>
      <vt:lpstr>Диаграмма Microsoft Graph</vt:lpstr>
      <vt:lpstr>Режим школьника.</vt:lpstr>
      <vt:lpstr>Виды биологических ритмов</vt:lpstr>
      <vt:lpstr>Десинхронизация биоритмов</vt:lpstr>
      <vt:lpstr>Десинхронизация биоритмов</vt:lpstr>
      <vt:lpstr>Режим дня школьника</vt:lpstr>
      <vt:lpstr>Хронотипы человека.  Сова</vt:lpstr>
      <vt:lpstr>Хронотипы человека. Жаворонок</vt:lpstr>
      <vt:lpstr>Хронотипы человека. Голубь</vt:lpstr>
      <vt:lpstr>Сравнение соотношений хронотипов человека.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школьника.</dc:title>
  <cp:lastModifiedBy>Ноутбук</cp:lastModifiedBy>
  <cp:revision>1</cp:revision>
  <dcterms:modified xsi:type="dcterms:W3CDTF">2012-02-06T16:36:11Z</dcterms:modified>
</cp:coreProperties>
</file>